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2" r:id="rId2"/>
    <p:sldId id="293" r:id="rId3"/>
    <p:sldId id="256" r:id="rId4"/>
    <p:sldId id="294" r:id="rId5"/>
    <p:sldId id="275" r:id="rId6"/>
    <p:sldId id="258" r:id="rId7"/>
    <p:sldId id="261" r:id="rId8"/>
    <p:sldId id="260" r:id="rId9"/>
    <p:sldId id="267" r:id="rId10"/>
    <p:sldId id="262" r:id="rId11"/>
    <p:sldId id="277" r:id="rId12"/>
    <p:sldId id="268" r:id="rId13"/>
    <p:sldId id="278" r:id="rId14"/>
    <p:sldId id="279" r:id="rId15"/>
    <p:sldId id="291" r:id="rId16"/>
    <p:sldId id="280" r:id="rId17"/>
    <p:sldId id="276" r:id="rId18"/>
    <p:sldId id="281" r:id="rId19"/>
    <p:sldId id="286" r:id="rId20"/>
    <p:sldId id="284" r:id="rId21"/>
    <p:sldId id="287" r:id="rId22"/>
    <p:sldId id="282" r:id="rId23"/>
    <p:sldId id="285" r:id="rId24"/>
    <p:sldId id="288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75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8EBB9-A358-A64F-986F-2E299CF6AAA2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62C01-35C4-754C-A4EC-8D7A287CE2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763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46444-EF93-4240-AA8E-3D87383542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0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3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3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5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99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8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82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2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8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423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E7592-21BC-924E-9DF1-AA12C1606FD6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620D9-7331-414D-B8AB-0E2D75D9CD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2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0.cs.ucl.ac.uk/staff/J.Alglave/these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l.cam.ac.uk/~pes20/ppc-supplemental/test6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l.cam.ac.uk/~pes20/ppc-supplemental/test7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hyperlink" Target="http://alloy.mit.edu/alloy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ews.cs.nyu.edu/~jinyang/fa09/papers/lamport-consistency.pdf" TargetMode="Externa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sim.cs.uiuc.edu/~sadve/Publications/isca90.ps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g.csail.mit.edu/pubs/memos/Memo-493/memo-49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Title:</a:t>
            </a:r>
            <a:r>
              <a:rPr lang="en-US" dirty="0"/>
              <a:t> Verifying a programmable multiprocessor.</a:t>
            </a:r>
          </a:p>
          <a:p>
            <a:endParaRPr lang="en-US" dirty="0"/>
          </a:p>
          <a:p>
            <a:r>
              <a:rPr lang="en-US" b="1" dirty="0"/>
              <a:t>Abstract:</a:t>
            </a:r>
            <a:r>
              <a:rPr lang="en-US" dirty="0"/>
              <a:t> Much of what NVIDIA is currently doing to verify our multiprocessor implementation would be unrecognizable to engineers from a decade ago. In the last few years, NVIDIA traded its oral tradition of tribal knowledge for formal and executable specifications of the memory model. In this talk I will very briefly summarize some of the key academic work leading to, and including, what we are doing now.</a:t>
            </a:r>
          </a:p>
          <a:p>
            <a:endParaRPr lang="en-US" dirty="0"/>
          </a:p>
          <a:p>
            <a:r>
              <a:rPr lang="en-US" b="1" dirty="0"/>
              <a:t>Bio:</a:t>
            </a:r>
            <a:r>
              <a:rPr lang="en-US" dirty="0"/>
              <a:t> Olivier is a principal architect at NVIDIA and a member of the ISO C++ committee. His main focus is to prove and improve the soundness of the GPU’s programming model, nominally for business reasons and often by changing the architecture. He majored in mechanical engineering.</a:t>
            </a:r>
          </a:p>
        </p:txBody>
      </p:sp>
    </p:spTree>
    <p:extLst>
      <p:ext uri="{BB962C8B-B14F-4D97-AF65-F5344CB8AC3E}">
        <p14:creationId xmlns:p14="http://schemas.microsoft.com/office/powerpoint/2010/main" val="107352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Partial-order models</a:t>
            </a:r>
            <a:r>
              <a:rPr lang="en-US" sz="2400" dirty="0"/>
              <a:t>, Jade </a:t>
            </a:r>
            <a:r>
              <a:rPr lang="en-US" sz="2400" dirty="0" err="1"/>
              <a:t>Alglave</a:t>
            </a:r>
            <a:r>
              <a:rPr lang="en-US" sz="2400" dirty="0"/>
              <a:t>, 2010. 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http://www0.cs.ucl.ac.uk/staff/J.Alglave/these.pdf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State all executions are single-copy atomic.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Explain invariants as constraints on an inscrutable machine.</a:t>
            </a:r>
          </a:p>
          <a:p>
            <a:endParaRPr lang="en-US" sz="3200" dirty="0"/>
          </a:p>
        </p:txBody>
      </p:sp>
      <p:sp>
        <p:nvSpPr>
          <p:cNvPr id="4" name="Cloud 3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8" idx="6"/>
          </p:cNvCxnSpPr>
          <p:nvPr/>
        </p:nvCxnSpPr>
        <p:spPr>
          <a:xfrm flipV="1">
            <a:off x="3854063" y="6040582"/>
            <a:ext cx="1683137" cy="50143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144820" y="5562486"/>
            <a:ext cx="4373948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400481" y="5084390"/>
            <a:ext cx="753575" cy="95619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15318" y="6470248"/>
            <a:ext cx="138745" cy="14352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80623" y="5771684"/>
            <a:ext cx="170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acyclic[…].</a:t>
            </a:r>
            <a:endParaRPr lang="en-US" dirty="0"/>
          </a:p>
        </p:txBody>
      </p:sp>
      <p:sp>
        <p:nvSpPr>
          <p:cNvPr id="12" name="Equal 11"/>
          <p:cNvSpPr/>
          <p:nvPr/>
        </p:nvSpPr>
        <p:spPr>
          <a:xfrm>
            <a:off x="6189855" y="5724565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Equal 16"/>
          <p:cNvSpPr/>
          <p:nvPr/>
        </p:nvSpPr>
        <p:spPr>
          <a:xfrm>
            <a:off x="6189855" y="4791191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80623" y="4849948"/>
            <a:ext cx="155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Indivisible.</a:t>
            </a:r>
          </a:p>
        </p:txBody>
      </p:sp>
      <p:cxnSp>
        <p:nvCxnSpPr>
          <p:cNvPr id="19" name="Straight Arrow Connector 18"/>
          <p:cNvCxnSpPr>
            <a:stCxn id="20" idx="6"/>
          </p:cNvCxnSpPr>
          <p:nvPr/>
        </p:nvCxnSpPr>
        <p:spPr>
          <a:xfrm>
            <a:off x="4584723" y="4621096"/>
            <a:ext cx="952477" cy="4423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445000" y="4552717"/>
            <a:ext cx="139723" cy="1367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8620364" y="5045328"/>
            <a:ext cx="1617963" cy="1034315"/>
            <a:chOff x="6797124" y="5478910"/>
            <a:chExt cx="1617963" cy="1034315"/>
          </a:xfrm>
        </p:grpSpPr>
        <p:sp>
          <p:nvSpPr>
            <p:cNvPr id="26" name="Oval 25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Oval 28"/>
          <p:cNvSpPr/>
          <p:nvPr/>
        </p:nvSpPr>
        <p:spPr>
          <a:xfrm>
            <a:off x="5588700" y="4839817"/>
            <a:ext cx="511126" cy="48914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83810" y="5749886"/>
            <a:ext cx="511126" cy="489146"/>
          </a:xfrm>
          <a:prstGeom prst="ellipse">
            <a:avLst/>
          </a:prstGeom>
          <a:blipFill dpi="0" rotWithShape="1">
            <a:blip r:embed="rId7"/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/>
          <p:cNvSpPr/>
          <p:nvPr/>
        </p:nvSpPr>
        <p:spPr>
          <a:xfrm>
            <a:off x="9274151" y="4412272"/>
            <a:ext cx="2555631" cy="2445728"/>
          </a:xfrm>
          <a:prstGeom prst="clou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/>
          <p:cNvSpPr/>
          <p:nvPr/>
        </p:nvSpPr>
        <p:spPr>
          <a:xfrm>
            <a:off x="8670256" y="3785876"/>
            <a:ext cx="2555631" cy="2445728"/>
          </a:xfrm>
          <a:prstGeom prst="clou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forget the zipper, </a:t>
            </a:r>
            <a:r>
              <a:rPr lang="en-US" b="1" dirty="0"/>
              <a:t>there is </a:t>
            </a:r>
            <a:r>
              <a:rPr lang="en-US" b="1" u="sng" dirty="0"/>
              <a:t>no</a:t>
            </a:r>
            <a:r>
              <a:rPr lang="en-US" b="1" dirty="0"/>
              <a:t> time axis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18805"/>
            <a:ext cx="10844606" cy="41581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Time is only increasing entropy in a bubbly foam of possible universes.</a:t>
            </a:r>
          </a:p>
          <a:p>
            <a:pPr>
              <a:lnSpc>
                <a:spcPct val="150000"/>
              </a:lnSpc>
            </a:pPr>
            <a:r>
              <a:rPr lang="en-US" dirty="0"/>
              <a:t>Causality only flows from observation, never affirming the consequent.</a:t>
            </a:r>
          </a:p>
          <a:p>
            <a:pPr>
              <a:lnSpc>
                <a:spcPct val="150000"/>
              </a:lnSpc>
            </a:pPr>
            <a:r>
              <a:rPr lang="en-US" dirty="0"/>
              <a:t>Without all-seeing Oracle, zipper analogy is vacuous.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1678385" y="4477263"/>
            <a:ext cx="6673091" cy="3521170"/>
            <a:chOff x="6797124" y="5478910"/>
            <a:chExt cx="1617963" cy="1034315"/>
          </a:xfrm>
        </p:grpSpPr>
        <p:sp>
          <p:nvSpPr>
            <p:cNvPr id="8" name="Oval 7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loud 22"/>
          <p:cNvSpPr/>
          <p:nvPr/>
        </p:nvSpPr>
        <p:spPr>
          <a:xfrm>
            <a:off x="9276780" y="4412272"/>
            <a:ext cx="2555631" cy="2445728"/>
          </a:xfrm>
          <a:prstGeom prst="cloud">
            <a:avLst/>
          </a:prstGeom>
          <a:blipFill dpi="0" rotWithShape="1">
            <a:blip r:embed="rId2">
              <a:alphaModFix amt="2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419962" y="4477263"/>
            <a:ext cx="6854189" cy="1607813"/>
          </a:xfrm>
          <a:prstGeom prst="line">
            <a:avLst/>
          </a:prstGeom>
          <a:ln w="38100">
            <a:gradFill>
              <a:gsLst>
                <a:gs pos="0">
                  <a:srgbClr val="C00000"/>
                </a:gs>
                <a:gs pos="34000">
                  <a:srgbClr val="FFC000"/>
                </a:gs>
                <a:gs pos="62000">
                  <a:srgbClr val="7030A0"/>
                </a:gs>
                <a:gs pos="100000">
                  <a:srgbClr val="FF0000"/>
                </a:gs>
              </a:gsLst>
              <a:lin ang="5400000" scaled="1"/>
            </a:gradFill>
            <a:prstDash val="solid"/>
            <a:headEnd type="oval" w="med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143738" y="4263242"/>
            <a:ext cx="6917135" cy="1801740"/>
          </a:xfrm>
          <a:prstGeom prst="line">
            <a:avLst/>
          </a:prstGeom>
          <a:ln w="38100">
            <a:gradFill>
              <a:gsLst>
                <a:gs pos="0">
                  <a:srgbClr val="C00000"/>
                </a:gs>
                <a:gs pos="34000">
                  <a:srgbClr val="FFC000"/>
                </a:gs>
                <a:gs pos="62000">
                  <a:srgbClr val="7030A0"/>
                </a:gs>
                <a:gs pos="100000">
                  <a:srgbClr val="FF0000"/>
                </a:gs>
              </a:gsLst>
              <a:lin ang="5400000" scaled="1"/>
            </a:gradFill>
            <a:prstDash val="solid"/>
            <a:headEnd type="oval" w="med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6413" y="4725377"/>
            <a:ext cx="228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  <a:latin typeface="Diediedie" panose="00000400000000000000" pitchFamily="2" charset="0"/>
              </a:rPr>
              <a:t>Your </a:t>
            </a:r>
            <a:r>
              <a:rPr lang="en-US" sz="2000" b="1" i="1" dirty="0" err="1">
                <a:solidFill>
                  <a:srgbClr val="FF0000"/>
                </a:solidFill>
                <a:latin typeface="Diediedie" panose="00000400000000000000" pitchFamily="2" charset="0"/>
              </a:rPr>
              <a:t>timE</a:t>
            </a:r>
            <a:r>
              <a:rPr lang="en-US" sz="2000" b="1" i="1" dirty="0">
                <a:solidFill>
                  <a:srgbClr val="FF0000"/>
                </a:solidFill>
                <a:latin typeface="Diediedie" panose="00000400000000000000" pitchFamily="2" charset="0"/>
              </a:rPr>
              <a:t> is A LIE!</a:t>
            </a:r>
          </a:p>
        </p:txBody>
      </p:sp>
    </p:spTree>
    <p:extLst>
      <p:ext uri="{BB962C8B-B14F-4D97-AF65-F5344CB8AC3E}">
        <p14:creationId xmlns:p14="http://schemas.microsoft.com/office/powerpoint/2010/main" val="174196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acyclic[ </a:t>
            </a:r>
            <a:r>
              <a:rPr lang="en-US" b="1" i="1" dirty="0">
                <a:solidFill>
                  <a:srgbClr val="FF0000"/>
                </a:solidFill>
              </a:rPr>
              <a:t>ok, but what goes here?</a:t>
            </a:r>
            <a:r>
              <a:rPr lang="en-US" dirty="0"/>
              <a:t> ]</a:t>
            </a:r>
            <a:br>
              <a:rPr lang="en-US" dirty="0"/>
            </a:b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Or: please refer to Jade’s PhD thesis.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Static relations:</a:t>
            </a:r>
          </a:p>
          <a:p>
            <a:r>
              <a:rPr lang="en-US" sz="2400" b="1" dirty="0" err="1"/>
              <a:t>po</a:t>
            </a:r>
            <a:r>
              <a:rPr lang="en-US" sz="2400" dirty="0"/>
              <a:t>, program-order, relates operations in sequence order within each thread.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Dynamic relations:</a:t>
            </a:r>
          </a:p>
          <a:p>
            <a:r>
              <a:rPr lang="en-US" sz="2400" b="1" dirty="0">
                <a:solidFill>
                  <a:srgbClr val="0000FF"/>
                </a:solidFill>
              </a:rPr>
              <a:t>co</a:t>
            </a:r>
            <a:r>
              <a:rPr lang="en-US" sz="2400" dirty="0"/>
              <a:t>, coherence, relates writes in the order committed to each location.</a:t>
            </a:r>
          </a:p>
          <a:p>
            <a:r>
              <a:rPr lang="en-US" sz="2400" b="1" dirty="0" err="1">
                <a:solidFill>
                  <a:srgbClr val="FF0000"/>
                </a:solidFill>
              </a:rPr>
              <a:t>rf</a:t>
            </a:r>
            <a:r>
              <a:rPr lang="en-US" sz="2400" dirty="0"/>
              <a:t>, read-from, relates writes to reads satisfied by that write’s effect.</a:t>
            </a:r>
          </a:p>
          <a:p>
            <a:r>
              <a:rPr lang="en-US" sz="2400" b="1" dirty="0" err="1">
                <a:solidFill>
                  <a:schemeClr val="accent4"/>
                </a:solidFill>
              </a:rPr>
              <a:t>fr</a:t>
            </a:r>
            <a:r>
              <a:rPr lang="en-US" sz="2400" dirty="0"/>
              <a:t>, from-read, relates reads to writes committed </a:t>
            </a:r>
            <a:r>
              <a:rPr lang="en-US" sz="2400" b="1" dirty="0">
                <a:solidFill>
                  <a:srgbClr val="0000FF"/>
                </a:solidFill>
              </a:rPr>
              <a:t>co</a:t>
            </a:r>
            <a:r>
              <a:rPr lang="en-US" sz="2400" dirty="0"/>
              <a:t>-after satisfying effect.</a:t>
            </a:r>
          </a:p>
          <a:p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035" y="3028157"/>
            <a:ext cx="2005965" cy="3148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81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Alloy syntax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 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TSO 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acyclic[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 W-&gt;R) + (*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:&gt;F).*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RMO 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r>
              <a:rPr lang="en-US" i="1" dirty="0">
                <a:latin typeface="+mj-lt"/>
                <a:cs typeface="Courier New" panose="02070309020205020404" pitchFamily="49" charset="0"/>
              </a:rPr>
              <a:t> dependent operations</a:t>
            </a:r>
          </a:p>
          <a:p>
            <a:pPr marL="457200" lvl="1" indent="0">
              <a:buNone/>
            </a:pP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po-loc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address.~address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po-loc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(*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:&gt;F).*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56330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Q: Is a pattern emerging?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Is it always in the form, let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1000"/>
              </a:spcBef>
              <a:buNone/>
            </a:pPr>
            <a:r>
              <a:rPr lang="en-US" sz="4400" dirty="0">
                <a:latin typeface="+mj-lt"/>
                <a:ea typeface="Calibri" charset="0"/>
                <a:cs typeface="Calibri" charset="0"/>
              </a:rPr>
              <a:t>A: No. We’re still describing zippers.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Non-multi-copy atomic theories constrain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/>
              <a:t> separately.</a:t>
            </a:r>
          </a:p>
          <a:p>
            <a:pPr marL="685800" lvl="2">
              <a:spcBef>
                <a:spcPts val="1000"/>
              </a:spcBef>
            </a:pP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5527645" y="2260140"/>
            <a:ext cx="155448" cy="24192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>
            <a:endCxn id="4" idx="1"/>
          </p:cNvCxnSpPr>
          <p:nvPr/>
        </p:nvCxnSpPr>
        <p:spPr>
          <a:xfrm rot="10800000">
            <a:off x="5605369" y="3547511"/>
            <a:ext cx="3491742" cy="691115"/>
          </a:xfrm>
          <a:prstGeom prst="bentConnector4">
            <a:avLst>
              <a:gd name="adj1" fmla="val -18491"/>
              <a:gd name="adj2" fmla="val 614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 Programs with </a:t>
            </a:r>
            <a:r>
              <a:rPr lang="en-US" b="1" dirty="0">
                <a:solidFill>
                  <a:srgbClr val="0000FF"/>
                </a:solidFill>
              </a:rPr>
              <a:t>co</a:t>
            </a:r>
            <a:r>
              <a:rPr lang="en-US" dirty="0"/>
              <a:t> races are vacuous.</a:t>
            </a:r>
            <a:br>
              <a:rPr lang="en-US" dirty="0"/>
            </a:br>
            <a:r>
              <a:rPr lang="en-US" sz="2400" dirty="0">
                <a:hlinkClick r:id="rId2"/>
              </a:rPr>
              <a:t>https://www.cl.cam.ac.uk/~pes20/ppc-supplemental/test6.pdf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5500077" cy="1459041"/>
          </a:xfrm>
        </p:spPr>
        <p:txBody>
          <a:bodyPr>
            <a:normAutofit/>
          </a:bodyPr>
          <a:lstStyle/>
          <a:p>
            <a:pPr marL="0" lvl="2" indent="0">
              <a:spcBef>
                <a:spcPts val="1000"/>
              </a:spcBef>
              <a:buNone/>
            </a:pPr>
            <a:r>
              <a:rPr lang="en-US" sz="2400" dirty="0"/>
              <a:t>Racing threads don’t witness the outcome.</a:t>
            </a:r>
          </a:p>
          <a:p>
            <a:pPr marL="457200" lvl="3" indent="0">
              <a:spcBef>
                <a:spcPts val="1000"/>
              </a:spcBef>
              <a:buNone/>
            </a:pPr>
            <a:r>
              <a:rPr lang="en-US" sz="2000" i="1" dirty="0"/>
              <a:t>i.e.: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200" dirty="0"/>
              <a:t>Races on </a:t>
            </a:r>
            <a:r>
              <a:rPr lang="en-US" sz="2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2200" dirty="0"/>
              <a:t> do not establish causality.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920" y="4201460"/>
            <a:ext cx="3689403" cy="17648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36" y="1828096"/>
            <a:ext cx="5125593" cy="18259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910" y="4201460"/>
            <a:ext cx="4263162" cy="182593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</p:pic>
      <p:sp>
        <p:nvSpPr>
          <p:cNvPr id="4" name="TextBox 3"/>
          <p:cNvSpPr txBox="1"/>
          <p:nvPr/>
        </p:nvSpPr>
        <p:spPr>
          <a:xfrm>
            <a:off x="6101592" y="6260699"/>
            <a:ext cx="5257800" cy="553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These </a:t>
            </a:r>
            <a:r>
              <a:rPr lang="en-US" sz="1600" b="1" i="1" dirty="0">
                <a:solidFill>
                  <a:schemeClr val="bg1"/>
                </a:solidFill>
              </a:rPr>
              <a:t>litmus</a:t>
            </a:r>
            <a:r>
              <a:rPr lang="en-US" sz="1600" i="1" dirty="0">
                <a:solidFill>
                  <a:schemeClr val="bg1"/>
                </a:solidFill>
              </a:rPr>
              <a:t> </a:t>
            </a:r>
            <a:r>
              <a:rPr lang="en-US" sz="1600" b="1" i="1" dirty="0">
                <a:solidFill>
                  <a:schemeClr val="bg1"/>
                </a:solidFill>
              </a:rPr>
              <a:t>tests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were also invented by William Collier, in 1992.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There aren’t many in this presentation but they’re super important. </a:t>
            </a:r>
          </a:p>
        </p:txBody>
      </p:sp>
      <p:cxnSp>
        <p:nvCxnSpPr>
          <p:cNvPr id="6" name="Elbow Connector 5"/>
          <p:cNvCxnSpPr>
            <a:stCxn id="3" idx="2"/>
            <a:endCxn id="7" idx="0"/>
          </p:cNvCxnSpPr>
          <p:nvPr/>
        </p:nvCxnSpPr>
        <p:spPr>
          <a:xfrm rot="16200000" flipH="1">
            <a:off x="3338123" y="3727961"/>
            <a:ext cx="723614" cy="22338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2"/>
            <a:endCxn id="8" idx="1"/>
          </p:cNvCxnSpPr>
          <p:nvPr/>
        </p:nvCxnSpPr>
        <p:spPr>
          <a:xfrm rot="5400000" flipH="1" flipV="1">
            <a:off x="4764996" y="1564306"/>
            <a:ext cx="736782" cy="3090297"/>
          </a:xfrm>
          <a:prstGeom prst="bentConnector4">
            <a:avLst>
              <a:gd name="adj1" fmla="val -49449"/>
              <a:gd name="adj2" fmla="val 94495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10" idx="0"/>
          </p:cNvCxnSpPr>
          <p:nvPr/>
        </p:nvCxnSpPr>
        <p:spPr>
          <a:xfrm rot="16200000" flipH="1">
            <a:off x="5797558" y="1268527"/>
            <a:ext cx="723614" cy="514225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7" idx="2"/>
            <a:endCxn id="4" idx="1"/>
          </p:cNvCxnSpPr>
          <p:nvPr/>
        </p:nvCxnSpPr>
        <p:spPr>
          <a:xfrm rot="16200000" flipH="1">
            <a:off x="4670930" y="5107035"/>
            <a:ext cx="571355" cy="2289970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3"/>
            <a:endCxn id="4" idx="3"/>
          </p:cNvCxnSpPr>
          <p:nvPr/>
        </p:nvCxnSpPr>
        <p:spPr>
          <a:xfrm flipH="1">
            <a:off x="11359392" y="2741064"/>
            <a:ext cx="444737" cy="3796634"/>
          </a:xfrm>
          <a:prstGeom prst="bentConnector3">
            <a:avLst>
              <a:gd name="adj1" fmla="val -51401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2"/>
            <a:endCxn id="4" idx="0"/>
          </p:cNvCxnSpPr>
          <p:nvPr/>
        </p:nvCxnSpPr>
        <p:spPr>
          <a:xfrm rot="16200000" flipH="1">
            <a:off x="8613839" y="6144046"/>
            <a:ext cx="233304" cy="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12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Theories for POWER/ARM-like systems</a:t>
            </a:r>
            <a:br>
              <a:rPr lang="en-US" dirty="0"/>
            </a:br>
            <a:r>
              <a:rPr lang="en-US" sz="2400" dirty="0">
                <a:hlinkClick r:id="rId2"/>
              </a:rPr>
              <a:t>https://www.cl.cam.ac.uk/~pes20/ppc-supplemental/test7.pdf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4313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po-loc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  <a:endParaRPr lang="en-US" sz="2400" dirty="0">
              <a:solidFill>
                <a:prstClr val="black"/>
              </a:solidFill>
            </a:endParaRP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:&gt;LF).*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– W-&gt;R</a:t>
            </a: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cause = </a:t>
            </a:r>
            <a:r>
              <a:rPr lang="en-US" sz="2400" b="1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</a:t>
            </a:r>
            <a:r>
              <a:rPr lang="en-US" sz="2400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endParaRPr lang="en-US" sz="2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acyclic[ cause ]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irreflexive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en-US" sz="2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.^cause ]</a:t>
            </a: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acyclic[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695272" y="4967108"/>
            <a:ext cx="2837403" cy="1653720"/>
            <a:chOff x="6797124" y="5478910"/>
            <a:chExt cx="1617963" cy="1034315"/>
          </a:xfrm>
        </p:grpSpPr>
        <p:sp>
          <p:nvSpPr>
            <p:cNvPr id="5" name="Oval 4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7700210" y="6409268"/>
            <a:ext cx="395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Uh oh. This part is </a:t>
            </a:r>
            <a:r>
              <a:rPr lang="en-US" i="1" u="sng" dirty="0">
                <a:solidFill>
                  <a:srgbClr val="FF0000"/>
                </a:solidFill>
              </a:rPr>
              <a:t>really</a:t>
            </a:r>
            <a:r>
              <a:rPr lang="en-US" i="1" dirty="0">
                <a:solidFill>
                  <a:srgbClr val="FF0000"/>
                </a:solidFill>
              </a:rPr>
              <a:t> inelegant.</a:t>
            </a:r>
          </a:p>
        </p:txBody>
      </p:sp>
      <p:cxnSp>
        <p:nvCxnSpPr>
          <p:cNvPr id="9" name="Elbow Connector 8"/>
          <p:cNvCxnSpPr>
            <a:stCxn id="7" idx="1"/>
            <a:endCxn id="5" idx="4"/>
          </p:cNvCxnSpPr>
          <p:nvPr/>
        </p:nvCxnSpPr>
        <p:spPr>
          <a:xfrm rot="10800000" flipV="1">
            <a:off x="5113974" y="6593934"/>
            <a:ext cx="2586236" cy="26894"/>
          </a:xfrm>
          <a:prstGeom prst="bentConnector4">
            <a:avLst>
              <a:gd name="adj1" fmla="val 22572"/>
              <a:gd name="adj2" fmla="val 15366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7534004" y="1774006"/>
            <a:ext cx="166206" cy="46257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7534004" y="2653556"/>
            <a:ext cx="166206" cy="125364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7534004" y="4324167"/>
            <a:ext cx="166206" cy="46257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7534004" y="5548275"/>
            <a:ext cx="166206" cy="462579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92259" y="1833027"/>
            <a:ext cx="368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drf0 baseline axiom, “</a:t>
            </a:r>
            <a:r>
              <a:rPr lang="en-US" dirty="0" err="1"/>
              <a:t>sc</a:t>
            </a:r>
            <a:r>
              <a:rPr lang="en-US" dirty="0"/>
              <a:t> per location”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92259" y="3095710"/>
            <a:ext cx="26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axiom on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/>
              <a:t>, “no thin air”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56277" y="4372720"/>
            <a:ext cx="27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axiom on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/>
              <a:t>, “observation”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92259" y="5594898"/>
            <a:ext cx="281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axiom on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/>
              <a:t>, “propagation”</a:t>
            </a:r>
          </a:p>
        </p:txBody>
      </p:sp>
    </p:spTree>
    <p:extLst>
      <p:ext uri="{BB962C8B-B14F-4D97-AF65-F5344CB8AC3E}">
        <p14:creationId xmlns:p14="http://schemas.microsoft.com/office/powerpoint/2010/main" val="30385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Unnamed idea</a:t>
            </a:r>
            <a:br>
              <a:rPr lang="en-US" dirty="0"/>
            </a:br>
            <a:r>
              <a:rPr lang="en-US" sz="2400" dirty="0"/>
              <a:t>Viktor </a:t>
            </a:r>
            <a:r>
              <a:rPr lang="en-US" sz="2400" dirty="0" err="1"/>
              <a:t>Vafeiadis</a:t>
            </a:r>
            <a:r>
              <a:rPr lang="en-US" sz="2400" dirty="0"/>
              <a:t>, 2015. Unpublished?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New dynamic relation: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sync</a:t>
            </a:r>
            <a:r>
              <a:rPr lang="en-US" sz="2400" dirty="0"/>
              <a:t>, synchronizes, relates heavy fences in some unique total order.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:&gt;HF).*</a:t>
            </a:r>
            <a:r>
              <a:rPr lang="en-US" sz="24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sync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</a:t>
            </a:r>
            <a:endParaRPr lang="en-US" sz="2400" b="1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cause =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hfence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 redefined</a:t>
            </a: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irreflexive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(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).^cause ]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# redefined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acyclic[                   + </a:t>
            </a:r>
            <a:r>
              <a:rPr lang="en-US" sz="2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 </a:t>
            </a:r>
            <a:r>
              <a:rPr lang="en-US" sz="2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400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697123" y="4956743"/>
            <a:ext cx="2837403" cy="1653720"/>
            <a:chOff x="6797124" y="5478910"/>
            <a:chExt cx="1617963" cy="1034315"/>
          </a:xfrm>
        </p:grpSpPr>
        <p:sp>
          <p:nvSpPr>
            <p:cNvPr id="5" name="Oval 4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/>
          <p:cNvCxnSpPr/>
          <p:nvPr/>
        </p:nvCxnSpPr>
        <p:spPr>
          <a:xfrm>
            <a:off x="838200" y="5205845"/>
            <a:ext cx="6252411" cy="11141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38200" y="5342021"/>
            <a:ext cx="6252411" cy="10672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>
            <a:off x="7393449" y="4924877"/>
            <a:ext cx="237620" cy="172413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09319" y="5521993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Haha</a:t>
            </a:r>
            <a:r>
              <a:rPr lang="is-IS" sz="2800" i="1" dirty="0"/>
              <a:t>…</a:t>
            </a:r>
            <a:r>
              <a:rPr lang="en-US" sz="2800" i="1" dirty="0"/>
              <a:t> nope!</a:t>
            </a:r>
          </a:p>
        </p:txBody>
      </p:sp>
    </p:spTree>
    <p:extLst>
      <p:ext uri="{BB962C8B-B14F-4D97-AF65-F5344CB8AC3E}">
        <p14:creationId xmlns:p14="http://schemas.microsoft.com/office/powerpoint/2010/main" val="132748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NVIDIA’s base theory is a streamlined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6676" y="1568953"/>
            <a:ext cx="8927123" cy="499226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pred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basic_model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acyclic[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po_loc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  //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/location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acyclic[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dep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                // no thin-air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no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&amp; </a:t>
            </a:r>
            <a:r>
              <a:rPr lang="en-US" b="1" dirty="0" err="1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rmw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       // atomicity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irreflexive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[(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).^cause]    // causality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fun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po_fence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MemoryEvent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MemoryEvent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:&gt;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Release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).*(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po_loc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:&gt; Write)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	Acquire &lt;: 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	(*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:&gt; Fence).*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- Write-&gt;Read	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	(*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:&gt;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FenceSC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).*</a:t>
            </a:r>
            <a:r>
              <a:rPr lang="en-US" b="1" dirty="0">
                <a:solidFill>
                  <a:srgbClr val="7030A0"/>
                </a:solidFill>
                <a:latin typeface="Courier New" charset="0"/>
                <a:ea typeface="Courier New" charset="0"/>
                <a:cs typeface="Courier New" charset="0"/>
              </a:rPr>
              <a:t>sync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.*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fun cause :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MemoryEvent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-&gt;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MemoryEvent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{	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	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	</a:t>
            </a:r>
            <a:r>
              <a:rPr lang="en-US" b="1" dirty="0" err="1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rmw</a:t>
            </a:r>
            <a:r>
              <a:rPr lang="en-US" b="1" dirty="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+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po_fence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6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NVIDIA’s complete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953"/>
            <a:ext cx="10515600" cy="49922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// embargo lifts when Volta GV100 ships</a:t>
            </a:r>
          </a:p>
        </p:txBody>
      </p:sp>
    </p:spTree>
    <p:extLst>
      <p:ext uri="{BB962C8B-B14F-4D97-AF65-F5344CB8AC3E}">
        <p14:creationId xmlns:p14="http://schemas.microsoft.com/office/powerpoint/2010/main" val="18698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5336146" y="3201572"/>
            <a:ext cx="3291840" cy="3108960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</a:rPr>
              <a:t>NVIDIA</a:t>
            </a:r>
          </a:p>
        </p:txBody>
      </p:sp>
      <p:sp>
        <p:nvSpPr>
          <p:cNvPr id="20" name="Oval 19"/>
          <p:cNvSpPr/>
          <p:nvPr/>
        </p:nvSpPr>
        <p:spPr>
          <a:xfrm>
            <a:off x="5819904" y="3548593"/>
            <a:ext cx="365760" cy="387859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10466" y="915572"/>
            <a:ext cx="3291840" cy="3108960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</a:rPr>
              <a:t>ISO C++ Committee</a:t>
            </a:r>
          </a:p>
        </p:txBody>
      </p:sp>
      <p:sp>
        <p:nvSpPr>
          <p:cNvPr id="10" name="Oval 9"/>
          <p:cNvSpPr/>
          <p:nvPr/>
        </p:nvSpPr>
        <p:spPr>
          <a:xfrm>
            <a:off x="3324466" y="732692"/>
            <a:ext cx="3291840" cy="3108960"/>
          </a:xfrm>
          <a:prstGeom prst="ellipse">
            <a:avLst/>
          </a:prstGeom>
          <a:solidFill>
            <a:schemeClr val="bg1">
              <a:alpha val="50000"/>
            </a:schemeClr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tx1"/>
                </a:solidFill>
              </a:rPr>
              <a:t>Memory Modeling</a:t>
            </a:r>
          </a:p>
          <a:p>
            <a:pPr algn="ctr"/>
            <a:r>
              <a:rPr lang="en-US" sz="2160" dirty="0">
                <a:solidFill>
                  <a:schemeClr val="tx1"/>
                </a:solidFill>
              </a:rPr>
              <a:t>Community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2583" y="4377690"/>
            <a:ext cx="2754793" cy="4247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/>
              <a:t>ogiroux@nvidia.com</a:t>
            </a:r>
            <a:endParaRPr lang="en-US" sz="2160" dirty="0">
              <a:latin typeface="Trebuchet MS" panose="020B0603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52298" y="4551662"/>
            <a:ext cx="156978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smtClean="0"/>
              <a:t>GPU Architecture</a:t>
            </a:r>
          </a:p>
          <a:p>
            <a:pPr algn="ctr"/>
            <a:r>
              <a:rPr lang="en-US" sz="1400" dirty="0" smtClean="0"/>
              <a:t>Principal Engineers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6050342" y="3742533"/>
            <a:ext cx="3120897" cy="1053472"/>
          </a:xfrm>
          <a:prstGeom prst="straightConnector1">
            <a:avLst/>
          </a:prstGeom>
          <a:ln w="12700">
            <a:solidFill>
              <a:schemeClr val="tx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147427" y="3565830"/>
            <a:ext cx="1772012" cy="81356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919439" y="3426802"/>
            <a:ext cx="182880" cy="182879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094" y="483927"/>
            <a:ext cx="7014882" cy="6239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Alloy (MIT)</a:t>
            </a:r>
            <a:br>
              <a:rPr lang="en-US" dirty="0"/>
            </a:br>
            <a:r>
              <a:rPr lang="en-US" sz="2400" dirty="0">
                <a:hlinkClick r:id="rId3"/>
              </a:rPr>
              <a:t>http://alloy.mit.edu/alloy/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Fortuitous facts: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Graph theory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Palatable syntax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Scriptable</a:t>
            </a:r>
          </a:p>
          <a:p>
            <a:endParaRPr lang="en-US" dirty="0"/>
          </a:p>
          <a:p>
            <a:r>
              <a:rPr lang="en-US" dirty="0"/>
              <a:t>Less fortuitous facts: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SAT.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Still, totally practical for small </a:t>
            </a:r>
            <a:r>
              <a:rPr lang="en-US" dirty="0" err="1"/>
              <a:t>arities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43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Neat things you can do with Alloy : logic diff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run {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basic_model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not acyclic[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+ </a:t>
            </a:r>
            <a:r>
              <a:rPr lang="en-US" b="1" dirty="0">
                <a:solidFill>
                  <a:srgbClr val="0000FF"/>
                </a:solidFill>
                <a:latin typeface="Courier New" charset="0"/>
                <a:ea typeface="Courier New" charset="0"/>
                <a:cs typeface="Courier New" charset="0"/>
              </a:rPr>
              <a:t>co</a:t>
            </a:r>
            <a:r>
              <a:rPr lang="en-US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rf</a:t>
            </a:r>
            <a:r>
              <a:rPr lang="en-US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b="1" dirty="0" err="1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fr</a:t>
            </a:r>
            <a:r>
              <a:rPr lang="en-US" dirty="0">
                <a:solidFill>
                  <a:prstClr val="black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 for 6</a:t>
            </a:r>
          </a:p>
          <a:p>
            <a:endParaRPr lang="en-US" dirty="0"/>
          </a:p>
          <a:p>
            <a:r>
              <a:rPr lang="en-US" dirty="0"/>
              <a:t>Every solution is a non-SC execution that our system can produce.</a:t>
            </a:r>
          </a:p>
          <a:p>
            <a:pPr marL="457200" lvl="1" indent="0">
              <a:buNone/>
            </a:pPr>
            <a:r>
              <a:rPr lang="en-US" sz="2200" i="1" dirty="0"/>
              <a:t>(Will emit all solutions of </a:t>
            </a:r>
            <a:r>
              <a:rPr lang="en-US" sz="2200" i="1" dirty="0" err="1"/>
              <a:t>arity</a:t>
            </a:r>
            <a:r>
              <a:rPr lang="en-US" sz="2200" i="1" dirty="0"/>
              <a:t> 6 or less, exhaustively.)</a:t>
            </a:r>
          </a:p>
          <a:p>
            <a:endParaRPr lang="en-US" dirty="0"/>
          </a:p>
          <a:p>
            <a:r>
              <a:rPr lang="en-US" dirty="0"/>
              <a:t>In fact, you can ‘diff’ any two memory models. Or any two models, period.</a:t>
            </a:r>
          </a:p>
          <a:p>
            <a:pPr marL="457200" lvl="1" indent="0">
              <a:buNone/>
            </a:pPr>
            <a:r>
              <a:rPr lang="en-US" sz="2200" i="1" dirty="0"/>
              <a:t>e.g.</a:t>
            </a:r>
            <a:r>
              <a:rPr lang="en-US" sz="2200" dirty="0"/>
              <a:t>: Especially useful to diff your own model across a revision.</a:t>
            </a:r>
          </a:p>
        </p:txBody>
      </p:sp>
    </p:spTree>
    <p:extLst>
      <p:ext uri="{BB962C8B-B14F-4D97-AF65-F5344CB8AC3E}">
        <p14:creationId xmlns:p14="http://schemas.microsoft.com/office/powerpoint/2010/main" val="17101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run {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not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basic_model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 for 6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Every solution is a behavior that the system shall not produce</a:t>
            </a:r>
            <a:r>
              <a:rPr lang="is-IS" dirty="0"/>
              <a:t>…</a:t>
            </a:r>
          </a:p>
          <a:p>
            <a:endParaRPr lang="is-IS" dirty="0"/>
          </a:p>
          <a:p>
            <a:pPr marL="457200" lvl="1" indent="0">
              <a:buNone/>
            </a:pPr>
            <a:r>
              <a:rPr lang="en-US" sz="2000" i="1" dirty="0"/>
              <a:t>(Wait... it’s it’s ALL the behaviors the system shall not produce!)</a:t>
            </a:r>
          </a:p>
          <a:p>
            <a:pPr marL="457200" lvl="1" indent="0">
              <a:buNone/>
            </a:pPr>
            <a:endParaRPr lang="en-US" sz="2000" i="1" dirty="0"/>
          </a:p>
          <a:p>
            <a:pPr marL="0" indent="0" algn="r">
              <a:buNone/>
            </a:pPr>
            <a:r>
              <a:rPr lang="is-IS" dirty="0"/>
              <a:t>…</a:t>
            </a:r>
            <a:r>
              <a:rPr lang="en-US" dirty="0"/>
              <a:t>but does it?</a:t>
            </a:r>
          </a:p>
          <a:p>
            <a:pPr marL="0" indent="0" algn="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/>
          <p:cNvGrpSpPr/>
          <p:nvPr/>
        </p:nvGrpSpPr>
        <p:grpSpPr>
          <a:xfrm>
            <a:off x="4791199" y="1229120"/>
            <a:ext cx="7099664" cy="5189869"/>
            <a:chOff x="4909482" y="1500619"/>
            <a:chExt cx="7099664" cy="5189869"/>
          </a:xfrm>
        </p:grpSpPr>
        <p:pic>
          <p:nvPicPr>
            <p:cNvPr id="25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559209" y="4325189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711609" y="4477589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685025" y="441747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194921" y="456987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987645" y="4541451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290265" y="4751580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585848" y="481692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861829" y="4924360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363630" y="5036515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980608" y="5125024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6"/>
            <a:stretch/>
          </p:blipFill>
          <p:spPr bwMode="auto">
            <a:xfrm>
              <a:off x="7203091" y="5049483"/>
              <a:ext cx="973494" cy="508388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6666028" y="527815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027173" y="537026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677988" y="5276260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052690" y="502046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417064" y="518589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987645" y="547157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489634" y="564845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592885" y="583216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782824" y="597495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585848" y="587025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8382405" y="5505828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861829" y="5849741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6387947" y="5827248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9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157584" y="596436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375368" y="608103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6614202" y="5917954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6224079" y="601567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9075752" y="5964109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4" name="Group 53"/>
            <p:cNvGrpSpPr/>
            <p:nvPr/>
          </p:nvGrpSpPr>
          <p:grpSpPr>
            <a:xfrm rot="20629215">
              <a:off x="5348527" y="4526073"/>
              <a:ext cx="3855187" cy="1830007"/>
              <a:chOff x="902675" y="4787004"/>
              <a:chExt cx="3855187" cy="1830007"/>
            </a:xfrm>
          </p:grpSpPr>
          <p:pic>
            <p:nvPicPr>
              <p:cNvPr id="55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9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1" name="Group 70"/>
            <p:cNvGrpSpPr/>
            <p:nvPr/>
          </p:nvGrpSpPr>
          <p:grpSpPr>
            <a:xfrm rot="909011">
              <a:off x="7514442" y="4177732"/>
              <a:ext cx="3855187" cy="1830007"/>
              <a:chOff x="902675" y="4787004"/>
              <a:chExt cx="3855187" cy="1830007"/>
            </a:xfrm>
          </p:grpSpPr>
          <p:pic>
            <p:nvPicPr>
              <p:cNvPr id="72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8" name="Group 87"/>
            <p:cNvGrpSpPr/>
            <p:nvPr/>
          </p:nvGrpSpPr>
          <p:grpSpPr>
            <a:xfrm rot="20813592">
              <a:off x="4994379" y="3563201"/>
              <a:ext cx="3855187" cy="1830007"/>
              <a:chOff x="902675" y="4787004"/>
              <a:chExt cx="3855187" cy="1830007"/>
            </a:xfrm>
          </p:grpSpPr>
          <p:pic>
            <p:nvPicPr>
              <p:cNvPr id="89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3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05" name="Group 104"/>
            <p:cNvGrpSpPr/>
            <p:nvPr/>
          </p:nvGrpSpPr>
          <p:grpSpPr>
            <a:xfrm rot="1614672">
              <a:off x="7783914" y="3084761"/>
              <a:ext cx="3855187" cy="1830007"/>
              <a:chOff x="902675" y="4787004"/>
              <a:chExt cx="3855187" cy="1830007"/>
            </a:xfrm>
          </p:grpSpPr>
          <p:pic>
            <p:nvPicPr>
              <p:cNvPr id="106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0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22" name="Group 121"/>
            <p:cNvGrpSpPr/>
            <p:nvPr/>
          </p:nvGrpSpPr>
          <p:grpSpPr>
            <a:xfrm rot="385770">
              <a:off x="7760892" y="2335629"/>
              <a:ext cx="3855187" cy="1830007"/>
              <a:chOff x="902675" y="4787004"/>
              <a:chExt cx="3855187" cy="1830007"/>
            </a:xfrm>
          </p:grpSpPr>
          <p:pic>
            <p:nvPicPr>
              <p:cNvPr id="123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39" name="Group 138"/>
            <p:cNvGrpSpPr/>
            <p:nvPr/>
          </p:nvGrpSpPr>
          <p:grpSpPr>
            <a:xfrm rot="260046">
              <a:off x="8153959" y="1584687"/>
              <a:ext cx="3855187" cy="1830007"/>
              <a:chOff x="902675" y="4787004"/>
              <a:chExt cx="3855187" cy="1830007"/>
            </a:xfrm>
          </p:grpSpPr>
          <p:pic>
            <p:nvPicPr>
              <p:cNvPr id="140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6" name="Group 155"/>
            <p:cNvGrpSpPr/>
            <p:nvPr/>
          </p:nvGrpSpPr>
          <p:grpSpPr>
            <a:xfrm rot="20806809">
              <a:off x="4909482" y="1500619"/>
              <a:ext cx="3855187" cy="1830007"/>
              <a:chOff x="902675" y="4787004"/>
              <a:chExt cx="3855187" cy="1830007"/>
            </a:xfrm>
          </p:grpSpPr>
          <p:pic>
            <p:nvPicPr>
              <p:cNvPr id="157" name="Picture 9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163503">
                <a:off x="1055909" y="5349629"/>
                <a:ext cx="1295512" cy="654161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930479" y="502799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025823" y="52097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3321406" y="5275047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1" name="Picture 1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86"/>
              <a:stretch/>
            </p:blipFill>
            <p:spPr bwMode="auto">
              <a:xfrm rot="1032342">
                <a:off x="1938649" y="5507607"/>
                <a:ext cx="973494" cy="508388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4152622" y="5644016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3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1258348">
                <a:off x="2474837" y="51878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4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5" r="50000"/>
              <a:stretch/>
            </p:blipFill>
            <p:spPr bwMode="auto">
              <a:xfrm rot="21076674">
                <a:off x="2795331" y="5526053"/>
                <a:ext cx="541001" cy="511262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5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288162">
                <a:off x="3561594" y="478700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6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515007" y="5774014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7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1633651" y="497908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8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0813675">
                <a:off x="3606392" y="584387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9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256509">
                <a:off x="3117963" y="5963952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0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2447756" y="6007555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1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1032342">
                <a:off x="902675" y="5735340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2" name="Picture 11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7950"/>
              <a:stretch/>
            </p:blipFill>
            <p:spPr bwMode="auto">
              <a:xfrm rot="372449">
                <a:off x="2019816" y="5457073"/>
                <a:ext cx="605240" cy="609456"/>
              </a:xfrm>
              <a:prstGeom prst="rect">
                <a:avLst/>
              </a:prstGeom>
              <a:noFill/>
              <a:ln w="9525">
                <a:solidFill>
                  <a:schemeClr val="accent1">
                    <a:lumMod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a ton of fun, challenging problems</a:t>
            </a:r>
          </a:p>
        </p:txBody>
      </p:sp>
      <p:grpSp>
        <p:nvGrpSpPr>
          <p:cNvPr id="173" name="Group 172"/>
          <p:cNvGrpSpPr/>
          <p:nvPr/>
        </p:nvGrpSpPr>
        <p:grpSpPr>
          <a:xfrm>
            <a:off x="336438" y="3119877"/>
            <a:ext cx="3961408" cy="2156345"/>
            <a:chOff x="336438" y="3119877"/>
            <a:chExt cx="3961408" cy="2156345"/>
          </a:xfrm>
        </p:grpSpPr>
        <p:pic>
          <p:nvPicPr>
            <p:cNvPr id="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1839208" y="3126653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5" r="50000"/>
            <a:stretch/>
          </p:blipFill>
          <p:spPr bwMode="auto">
            <a:xfrm>
              <a:off x="1486307" y="3425264"/>
              <a:ext cx="554395" cy="523920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2797384" y="311987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3402624" y="3453984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2698207" y="3519327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1974188" y="3626764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6"/>
            <a:stretch/>
          </p:blipFill>
          <p:spPr bwMode="auto">
            <a:xfrm>
              <a:off x="1315450" y="3751887"/>
              <a:ext cx="973494" cy="508388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778387" y="3980560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1971551" y="4016532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3529423" y="388829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336438" y="442551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2276808" y="459503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6"/>
            <a:stretch/>
          </p:blipFill>
          <p:spPr bwMode="auto">
            <a:xfrm>
              <a:off x="2731750" y="4069297"/>
              <a:ext cx="973494" cy="508388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6"/>
            <a:stretch/>
          </p:blipFill>
          <p:spPr bwMode="auto">
            <a:xfrm>
              <a:off x="1487441" y="4283392"/>
              <a:ext cx="973494" cy="508388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950"/>
            <a:stretch/>
          </p:blipFill>
          <p:spPr bwMode="auto">
            <a:xfrm>
              <a:off x="1269943" y="4666766"/>
              <a:ext cx="605240" cy="609456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059" y="4485454"/>
              <a:ext cx="1021787" cy="528510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05" r="50000"/>
            <a:stretch/>
          </p:blipFill>
          <p:spPr bwMode="auto">
            <a:xfrm>
              <a:off x="829232" y="4454312"/>
              <a:ext cx="554395" cy="523920"/>
            </a:xfrm>
            <a:prstGeom prst="rect">
              <a:avLst/>
            </a:prstGeom>
            <a:noFill/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5" name="TextBox 174"/>
          <p:cNvSpPr txBox="1"/>
          <p:nvPr/>
        </p:nvSpPr>
        <p:spPr>
          <a:xfrm>
            <a:off x="994819" y="5892079"/>
            <a:ext cx="3163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Requested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911219" y="5888982"/>
            <a:ext cx="2865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Delivered</a:t>
            </a:r>
          </a:p>
        </p:txBody>
      </p:sp>
      <p:grpSp>
        <p:nvGrpSpPr>
          <p:cNvPr id="177" name="Group 176"/>
          <p:cNvGrpSpPr/>
          <p:nvPr/>
        </p:nvGrpSpPr>
        <p:grpSpPr>
          <a:xfrm>
            <a:off x="9941237" y="5739196"/>
            <a:ext cx="2837403" cy="1653720"/>
            <a:chOff x="6797124" y="5478910"/>
            <a:chExt cx="1617963" cy="1034315"/>
          </a:xfrm>
        </p:grpSpPr>
        <p:sp>
          <p:nvSpPr>
            <p:cNvPr id="178" name="Oval 177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9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0" name="TextBox 179"/>
          <p:cNvSpPr txBox="1"/>
          <p:nvPr/>
        </p:nvSpPr>
        <p:spPr>
          <a:xfrm>
            <a:off x="10690059" y="5814534"/>
            <a:ext cx="869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  <a:latin typeface="Diediedie" panose="00000400000000000000" pitchFamily="2" charset="0"/>
              </a:rPr>
              <a:t>LULZ!</a:t>
            </a:r>
          </a:p>
        </p:txBody>
      </p:sp>
    </p:spTree>
    <p:extLst>
      <p:ext uri="{BB962C8B-B14F-4D97-AF65-F5344CB8AC3E}">
        <p14:creationId xmlns:p14="http://schemas.microsoft.com/office/powerpoint/2010/main" val="156161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domains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human guidance. Primarily logic binning/</a:t>
            </a:r>
            <a:r>
              <a:rPr lang="en-US" dirty="0" err="1"/>
              <a:t>siloing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Redundancy elimination, e.g. by canonicalization.</a:t>
            </a:r>
          </a:p>
          <a:p>
            <a:endParaRPr lang="en-US" dirty="0"/>
          </a:p>
          <a:p>
            <a:r>
              <a:rPr lang="en-US" dirty="0"/>
              <a:t>Higher-order solutions. Co-solving an optimization theory.</a:t>
            </a:r>
          </a:p>
        </p:txBody>
      </p:sp>
    </p:spTree>
    <p:extLst>
      <p:ext uri="{BB962C8B-B14F-4D97-AF65-F5344CB8AC3E}">
        <p14:creationId xmlns:p14="http://schemas.microsoft.com/office/powerpoint/2010/main" val="97801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77298" y="4836479"/>
            <a:ext cx="2837403" cy="1653720"/>
            <a:chOff x="6797124" y="5478910"/>
            <a:chExt cx="1617963" cy="1034315"/>
          </a:xfrm>
        </p:grpSpPr>
        <p:sp>
          <p:nvSpPr>
            <p:cNvPr id="5" name="Oval 4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that all happened.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840" y="3602037"/>
            <a:ext cx="10180320" cy="2884823"/>
          </a:xfrm>
        </p:spPr>
        <p:txBody>
          <a:bodyPr>
            <a:normAutofit/>
          </a:bodyPr>
          <a:lstStyle/>
          <a:p>
            <a:r>
              <a:rPr lang="en-US" dirty="0"/>
              <a:t>Shout out to Andy Wright</a:t>
            </a:r>
            <a:r>
              <a:rPr lang="en-US" dirty="0">
                <a:sym typeface="Wingding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913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Verifying a programmable multiprocessor.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Olivier Giroux, Stanford lunch, 04.08.2016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581725" y="5598521"/>
            <a:ext cx="2837403" cy="1653720"/>
            <a:chOff x="6797124" y="5478910"/>
            <a:chExt cx="1617963" cy="1034315"/>
          </a:xfrm>
        </p:grpSpPr>
        <p:sp>
          <p:nvSpPr>
            <p:cNvPr id="5" name="Oval 4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10330547" y="5673859"/>
            <a:ext cx="462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  <a:latin typeface="Diediedie" panose="00000400000000000000" pitchFamily="2" charset="0"/>
              </a:rPr>
              <a:t>Hi!</a:t>
            </a:r>
          </a:p>
        </p:txBody>
      </p:sp>
    </p:spTree>
    <p:extLst>
      <p:ext uri="{BB962C8B-B14F-4D97-AF65-F5344CB8AC3E}">
        <p14:creationId xmlns:p14="http://schemas.microsoft.com/office/powerpoint/2010/main" val="9975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Formalize </a:t>
            </a:r>
            <a:r>
              <a:rPr lang="en-US" sz="3200" dirty="0"/>
              <a:t>memory model.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Falsify axioms, reduce to SAT, enumerate </a:t>
            </a:r>
            <a:r>
              <a:rPr lang="en-US" sz="3200" dirty="0" smtClean="0"/>
              <a:t>bounded executions.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Extract </a:t>
            </a:r>
            <a:r>
              <a:rPr lang="en-US" sz="3200" dirty="0" smtClean="0"/>
              <a:t>programs </a:t>
            </a:r>
            <a:r>
              <a:rPr lang="en-US" sz="3200" dirty="0"/>
              <a:t>from executions, </a:t>
            </a:r>
            <a:r>
              <a:rPr lang="en-US" sz="3200" dirty="0" smtClean="0"/>
              <a:t>run.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Are executions </a:t>
            </a:r>
            <a:r>
              <a:rPr lang="en-US" sz="3200" u="sng" dirty="0" smtClean="0"/>
              <a:t>observed</a:t>
            </a:r>
            <a:r>
              <a:rPr lang="en-US" sz="3200" dirty="0" smtClean="0"/>
              <a:t> on </a:t>
            </a:r>
            <a:r>
              <a:rPr lang="en-US" sz="3200" dirty="0"/>
              <a:t>silicon? </a:t>
            </a:r>
            <a:r>
              <a:rPr lang="en-US" sz="3200" dirty="0" smtClean="0"/>
              <a:t>Those would be the bugs.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4883972" y="5998430"/>
            <a:ext cx="465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its own difficult problem for another day.</a:t>
            </a:r>
            <a:endParaRPr lang="en-US" dirty="0"/>
          </a:p>
        </p:txBody>
      </p:sp>
      <p:cxnSp>
        <p:nvCxnSpPr>
          <p:cNvPr id="6" name="Elbow Connector 5"/>
          <p:cNvCxnSpPr>
            <a:stCxn id="4" idx="1"/>
          </p:cNvCxnSpPr>
          <p:nvPr/>
        </p:nvCxnSpPr>
        <p:spPr>
          <a:xfrm rot="10800000">
            <a:off x="4507454" y="5529582"/>
            <a:ext cx="376518" cy="65351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7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We’ll get back to this later.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Now: the roads to and from memory models.</a:t>
            </a:r>
          </a:p>
        </p:txBody>
      </p:sp>
    </p:spTree>
    <p:extLst>
      <p:ext uri="{BB962C8B-B14F-4D97-AF65-F5344CB8AC3E}">
        <p14:creationId xmlns:p14="http://schemas.microsoft.com/office/powerpoint/2010/main" val="10729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Sequential Consistency</a:t>
            </a:r>
            <a:r>
              <a:rPr lang="en-US" sz="2400" dirty="0"/>
              <a:t>, Leslie </a:t>
            </a:r>
            <a:r>
              <a:rPr lang="en-US" sz="2400" dirty="0" err="1"/>
              <a:t>Lamport</a:t>
            </a:r>
            <a:r>
              <a:rPr lang="en-US" sz="2400" dirty="0"/>
              <a:t>, 1979. 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http://www.news.cs.nyu.edu/~jinyang/fa09/papers/lamport-consistency.pdf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3600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/>
              <a:t>Operations execute in some sequential order, consistent with program order in each thread.</a:t>
            </a: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600" i="1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3600" i="1" dirty="0"/>
          </a:p>
        </p:txBody>
      </p:sp>
      <p:sp>
        <p:nvSpPr>
          <p:cNvPr id="6" name="Cloud 5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04945" y="529424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Like a zipper.</a:t>
            </a:r>
          </a:p>
        </p:txBody>
      </p:sp>
    </p:spTree>
    <p:extLst>
      <p:ext uri="{BB962C8B-B14F-4D97-AF65-F5344CB8AC3E}">
        <p14:creationId xmlns:p14="http://schemas.microsoft.com/office/powerpoint/2010/main" val="359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loud 22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Data-race-free model</a:t>
            </a:r>
            <a:r>
              <a:rPr lang="en-US" sz="2400" dirty="0"/>
              <a:t>, </a:t>
            </a:r>
            <a:r>
              <a:rPr lang="en-US" sz="2400" dirty="0" err="1"/>
              <a:t>Sarita</a:t>
            </a:r>
            <a:r>
              <a:rPr lang="en-US" sz="2400" dirty="0"/>
              <a:t> </a:t>
            </a:r>
            <a:r>
              <a:rPr lang="en-US" sz="2400" dirty="0" err="1"/>
              <a:t>Adve</a:t>
            </a:r>
            <a:r>
              <a:rPr lang="en-US" sz="2400" dirty="0"/>
              <a:t>, 1990. 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http://rsim.cs.uiuc.edu/~sadve/Publications/isca90.ps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683240" cy="4158158"/>
          </a:xfrm>
        </p:spPr>
        <p:txBody>
          <a:bodyPr>
            <a:normAutofit/>
          </a:bodyPr>
          <a:lstStyle/>
          <a:p>
            <a:r>
              <a:rPr lang="en-US" sz="3200" dirty="0"/>
              <a:t>Software shall obey synchronization model, else is undefined. </a:t>
            </a:r>
          </a:p>
          <a:p>
            <a:r>
              <a:rPr lang="en-US" sz="3200" dirty="0"/>
              <a:t>Synchronization model DRF-0: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synchronization operations are </a:t>
            </a:r>
            <a:r>
              <a:rPr lang="en-US" sz="2800" b="1" dirty="0"/>
              <a:t>explicitly identified</a:t>
            </a:r>
            <a:r>
              <a:rPr lang="en-US" sz="2800" dirty="0"/>
              <a:t>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 dirty="0"/>
              <a:t>conflicting accesses are ordered with synchronization. </a:t>
            </a:r>
          </a:p>
          <a:p>
            <a:pPr marL="0" indent="0" algn="r">
              <a:buNone/>
            </a:pPr>
            <a:endParaRPr lang="en-US" sz="3200" dirty="0"/>
          </a:p>
        </p:txBody>
      </p:sp>
      <p:cxnSp>
        <p:nvCxnSpPr>
          <p:cNvPr id="8" name="Straight Arrow Connector 7"/>
          <p:cNvCxnSpPr>
            <a:stCxn id="35" idx="6"/>
          </p:cNvCxnSpPr>
          <p:nvPr/>
        </p:nvCxnSpPr>
        <p:spPr>
          <a:xfrm>
            <a:off x="4168100" y="5036521"/>
            <a:ext cx="1337393" cy="95221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8" idx="6"/>
          </p:cNvCxnSpPr>
          <p:nvPr/>
        </p:nvCxnSpPr>
        <p:spPr>
          <a:xfrm>
            <a:off x="4584723" y="4621096"/>
            <a:ext cx="952477" cy="4423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445000" y="4552717"/>
            <a:ext cx="139723" cy="1367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029355" y="4964756"/>
            <a:ext cx="138745" cy="14352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580623" y="5501074"/>
            <a:ext cx="1617963" cy="1034315"/>
            <a:chOff x="6797124" y="5478910"/>
            <a:chExt cx="1617963" cy="1034315"/>
          </a:xfrm>
        </p:grpSpPr>
        <p:sp>
          <p:nvSpPr>
            <p:cNvPr id="7" name="Oval 6"/>
            <p:cNvSpPr/>
            <p:nvPr/>
          </p:nvSpPr>
          <p:spPr>
            <a:xfrm>
              <a:off x="6797124" y="5478910"/>
              <a:ext cx="1617963" cy="1034315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8" name="Picture 4" descr="http://static.tumblr.com/ht6if22/zULlou9ax/eye-header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768" y="5895220"/>
              <a:ext cx="237655" cy="102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Equal 42"/>
          <p:cNvSpPr/>
          <p:nvPr/>
        </p:nvSpPr>
        <p:spPr>
          <a:xfrm>
            <a:off x="6189855" y="4791191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Equal 43"/>
          <p:cNvSpPr/>
          <p:nvPr/>
        </p:nvSpPr>
        <p:spPr>
          <a:xfrm>
            <a:off x="6189855" y="5724565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80623" y="4849948"/>
            <a:ext cx="2909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Synchronization.</a:t>
            </a:r>
          </a:p>
        </p:txBody>
      </p:sp>
      <p:sp>
        <p:nvSpPr>
          <p:cNvPr id="47" name="Oval 46"/>
          <p:cNvSpPr/>
          <p:nvPr/>
        </p:nvSpPr>
        <p:spPr>
          <a:xfrm>
            <a:off x="5588700" y="4839817"/>
            <a:ext cx="511126" cy="489146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583810" y="5749886"/>
            <a:ext cx="511126" cy="489146"/>
          </a:xfrm>
          <a:prstGeom prst="ellipse">
            <a:avLst/>
          </a:prstGeom>
          <a:blipFill dpi="0" rotWithShape="1">
            <a:blip r:embed="rId7"/>
            <a:srcRect/>
            <a:stretch>
              <a:fillRect l="-10000" t="-20000" r="-10000" b="-2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3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Atomicity</a:t>
            </a:r>
            <a:r>
              <a:rPr lang="en-US" sz="2400" dirty="0"/>
              <a:t>, William Collier, 1992. </a:t>
            </a:r>
            <a:br>
              <a:rPr lang="en-US" sz="2400" dirty="0"/>
            </a:br>
            <a:r>
              <a:rPr lang="en-US" sz="2400" dirty="0"/>
              <a:t>Reasoning About Parallel Architectures, Prentice Hall.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r>
              <a:rPr lang="en-US" sz="3200" dirty="0"/>
              <a:t>Multiple-copy atomicity = operations are </a:t>
            </a:r>
            <a:r>
              <a:rPr lang="en-US" sz="3200" b="1" dirty="0" err="1"/>
              <a:t>serializable</a:t>
            </a:r>
            <a:r>
              <a:rPr lang="en-US" sz="3200" dirty="0"/>
              <a:t>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(Multi </a:t>
            </a:r>
            <a:r>
              <a:rPr lang="en-US" i="1" strike="sngStrike" dirty="0" err="1">
                <a:solidFill>
                  <a:srgbClr val="C00000"/>
                </a:solidFill>
              </a:rPr>
              <a:t>ple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-copy atomicity excepts reads with localized order.)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3200" dirty="0"/>
              <a:t>Single-copy atomicity = operations are applied </a:t>
            </a:r>
            <a:r>
              <a:rPr lang="en-US" sz="3200" b="1" dirty="0"/>
              <a:t>indivisibly</a:t>
            </a:r>
            <a:r>
              <a:rPr lang="en-US" sz="3200" dirty="0"/>
              <a:t>.</a:t>
            </a:r>
          </a:p>
          <a:p>
            <a:endParaRPr lang="en-US" sz="3200" dirty="0"/>
          </a:p>
        </p:txBody>
      </p:sp>
      <p:sp>
        <p:nvSpPr>
          <p:cNvPr id="12" name="Equal 11"/>
          <p:cNvSpPr/>
          <p:nvPr/>
        </p:nvSpPr>
        <p:spPr>
          <a:xfrm>
            <a:off x="6189855" y="4791191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0623" y="4849948"/>
            <a:ext cx="155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Indivisible.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80623" y="5771684"/>
            <a:ext cx="170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Serializable.</a:t>
            </a:r>
            <a:endParaRPr lang="en-US" dirty="0"/>
          </a:p>
        </p:txBody>
      </p:sp>
      <p:sp>
        <p:nvSpPr>
          <p:cNvPr id="19" name="Cloud 18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23" idx="6"/>
          </p:cNvCxnSpPr>
          <p:nvPr/>
        </p:nvCxnSpPr>
        <p:spPr>
          <a:xfrm flipV="1">
            <a:off x="3854063" y="6040582"/>
            <a:ext cx="1683137" cy="50143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2" idx="6"/>
          </p:cNvCxnSpPr>
          <p:nvPr/>
        </p:nvCxnSpPr>
        <p:spPr>
          <a:xfrm>
            <a:off x="4584723" y="4621096"/>
            <a:ext cx="952477" cy="4423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445000" y="4552717"/>
            <a:ext cx="139723" cy="136758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15318" y="6470248"/>
            <a:ext cx="138745" cy="14352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qual 24"/>
          <p:cNvSpPr/>
          <p:nvPr/>
        </p:nvSpPr>
        <p:spPr>
          <a:xfrm>
            <a:off x="6189855" y="5724565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588700" y="4839817"/>
            <a:ext cx="511126" cy="48914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583810" y="5749886"/>
            <a:ext cx="511126" cy="489146"/>
          </a:xfrm>
          <a:prstGeom prst="ellipse">
            <a:avLst/>
          </a:prstGeom>
          <a:blipFill dpi="0" rotWithShape="1">
            <a:blip r:embed="rId4"/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Atomicity + Reordering</a:t>
            </a:r>
            <a:r>
              <a:rPr lang="en-US" sz="2400" dirty="0"/>
              <a:t>, Arvind, 2006. 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http://csg.csail.mit.edu/pubs/memos/Memo-493/memo-493.pdf</a:t>
            </a:r>
            <a:r>
              <a:rPr lang="en-US" sz="2400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18805"/>
            <a:ext cx="10515600" cy="415815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State all executions are multiple-copy atomic.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Explain relaxations as reordering by the machine.</a:t>
            </a:r>
          </a:p>
          <a:p>
            <a:endParaRPr lang="en-US" sz="3200" dirty="0"/>
          </a:p>
        </p:txBody>
      </p:sp>
      <p:sp>
        <p:nvSpPr>
          <p:cNvPr id="10" name="Cloud 9"/>
          <p:cNvSpPr/>
          <p:nvPr/>
        </p:nvSpPr>
        <p:spPr>
          <a:xfrm>
            <a:off x="2500971" y="4256046"/>
            <a:ext cx="2555631" cy="2445728"/>
          </a:xfrm>
          <a:prstGeom prst="cloud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4" idx="6"/>
          </p:cNvCxnSpPr>
          <p:nvPr/>
        </p:nvCxnSpPr>
        <p:spPr>
          <a:xfrm flipV="1">
            <a:off x="3854063" y="6040582"/>
            <a:ext cx="1683137" cy="50143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2" idx="6"/>
          </p:cNvCxnSpPr>
          <p:nvPr/>
        </p:nvCxnSpPr>
        <p:spPr>
          <a:xfrm flipV="1">
            <a:off x="4154056" y="4719341"/>
            <a:ext cx="1383144" cy="84314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715318" y="6470248"/>
            <a:ext cx="138745" cy="14352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200" y="4180196"/>
            <a:ext cx="2679999" cy="136743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80623" y="5771684"/>
            <a:ext cx="1704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Serializable.</a:t>
            </a:r>
            <a:endParaRPr lang="en-US" dirty="0"/>
          </a:p>
        </p:txBody>
      </p:sp>
      <p:sp>
        <p:nvSpPr>
          <p:cNvPr id="21" name="Equal 20"/>
          <p:cNvSpPr/>
          <p:nvPr/>
        </p:nvSpPr>
        <p:spPr>
          <a:xfrm>
            <a:off x="6189855" y="5724565"/>
            <a:ext cx="390768" cy="587335"/>
          </a:xfrm>
          <a:prstGeom prst="mathEqual">
            <a:avLst>
              <a:gd name="adj1" fmla="val 4042"/>
              <a:gd name="adj2" fmla="val 117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400481" y="5084390"/>
            <a:ext cx="753575" cy="95619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83810" y="5749886"/>
            <a:ext cx="511126" cy="489146"/>
          </a:xfrm>
          <a:prstGeom prst="ellipse">
            <a:avLst/>
          </a:prstGeom>
          <a:blipFill dpi="0" rotWithShape="1">
            <a:blip r:embed="rId5"/>
            <a:srcRect/>
            <a:stretch>
              <a:fillRect r="-10000" b="-30000"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6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14321</TotalTime>
  <Words>803</Words>
  <Application>Microsoft Macintosh PowerPoint</Application>
  <PresentationFormat>Widescreen</PresentationFormat>
  <Paragraphs>189</Paragraphs>
  <Slides>25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Calibri Light</vt:lpstr>
      <vt:lpstr>Courier New</vt:lpstr>
      <vt:lpstr>Diediedie</vt:lpstr>
      <vt:lpstr>Trebuchet MS</vt:lpstr>
      <vt:lpstr>Wingdings</vt:lpstr>
      <vt:lpstr>Arial</vt:lpstr>
      <vt:lpstr>Office Theme</vt:lpstr>
      <vt:lpstr>PowerPoint Presentation</vt:lpstr>
      <vt:lpstr>PowerPoint Presentation</vt:lpstr>
      <vt:lpstr>Verifying a programmable multiprocessor.</vt:lpstr>
      <vt:lpstr>Recipe:</vt:lpstr>
      <vt:lpstr>We’ll get back to this later.</vt:lpstr>
      <vt:lpstr>Sequential Consistency, Leslie Lamport, 1979.  http://www.news.cs.nyu.edu/~jinyang/fa09/papers/lamport-consistency.pdf </vt:lpstr>
      <vt:lpstr>Data-race-free model, Sarita Adve, 1990.  http://rsim.cs.uiuc.edu/~sadve/Publications/isca90.ps </vt:lpstr>
      <vt:lpstr>Atomicity, William Collier, 1992.  Reasoning About Parallel Architectures, Prentice Hall.</vt:lpstr>
      <vt:lpstr>Atomicity + Reordering, Arvind, 2006.  http://csg.csail.mit.edu/pubs/memos/Memo-493/memo-493.pdf </vt:lpstr>
      <vt:lpstr>Partial-order models, Jade Alglave, 2010.  http://www0.cs.ucl.ac.uk/staff/J.Alglave/these.pdf </vt:lpstr>
      <vt:lpstr>Now forget the zipper, there is no time axis.</vt:lpstr>
      <vt:lpstr>acyclic[ ok, but what goes here? ] Or: please refer to Jade’s PhD thesis.</vt:lpstr>
      <vt:lpstr>Examples in Alloy syntax </vt:lpstr>
      <vt:lpstr>Q: Is a pattern emerging?</vt:lpstr>
      <vt:lpstr>Why? Programs with co races are vacuous. https://www.cl.cam.ac.uk/~pes20/ppc-supplemental/test6.pdf</vt:lpstr>
      <vt:lpstr>Theories for POWER/ARM-like systems https://www.cl.cam.ac.uk/~pes20/ppc-supplemental/test7.pdf</vt:lpstr>
      <vt:lpstr>Unnamed idea Viktor Vafeiadis, 2015. Unpublished?</vt:lpstr>
      <vt:lpstr>NVIDIA’s base theory is a streamlined POWER</vt:lpstr>
      <vt:lpstr>NVIDIA’s complete theory</vt:lpstr>
      <vt:lpstr>Alloy (MIT) http://alloy.mit.edu/alloy/ </vt:lpstr>
      <vt:lpstr>Neat things you can do with Alloy : logic diff</vt:lpstr>
      <vt:lpstr>What about this?</vt:lpstr>
      <vt:lpstr>There are a ton of fun, challenging problems</vt:lpstr>
      <vt:lpstr>Solution domains</vt:lpstr>
      <vt:lpstr>So that all happened.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verifying a programmable multi-processor</dc:title>
  <dc:creator>Olivier Giroux</dc:creator>
  <cp:lastModifiedBy>Olivier Giroux</cp:lastModifiedBy>
  <cp:revision>477</cp:revision>
  <dcterms:created xsi:type="dcterms:W3CDTF">2016-03-28T15:28:51Z</dcterms:created>
  <dcterms:modified xsi:type="dcterms:W3CDTF">2016-04-08T22:53:24Z</dcterms:modified>
</cp:coreProperties>
</file>